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5" r:id="rId1"/>
    <p:sldMasterId id="2147483697" r:id="rId2"/>
    <p:sldMasterId id="2147483683" r:id="rId3"/>
  </p:sldMasterIdLst>
  <p:notesMasterIdLst>
    <p:notesMasterId r:id="rId18"/>
  </p:notesMasterIdLst>
  <p:handoutMasterIdLst>
    <p:handoutMasterId r:id="rId19"/>
  </p:handoutMasterIdLst>
  <p:sldIdLst>
    <p:sldId id="307" r:id="rId4"/>
    <p:sldId id="280" r:id="rId5"/>
    <p:sldId id="308" r:id="rId6"/>
    <p:sldId id="309" r:id="rId7"/>
    <p:sldId id="310" r:id="rId8"/>
    <p:sldId id="311" r:id="rId9"/>
    <p:sldId id="312" r:id="rId10"/>
    <p:sldId id="317" r:id="rId11"/>
    <p:sldId id="267" r:id="rId12"/>
    <p:sldId id="316" r:id="rId13"/>
    <p:sldId id="314" r:id="rId14"/>
    <p:sldId id="315" r:id="rId15"/>
    <p:sldId id="319" r:id="rId16"/>
    <p:sldId id="318" r:id="rId17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Slab" pitchFamily="2" charset="0"/>
      <p:regular r:id="rId29"/>
      <p:bold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CC6A"/>
    <a:srgbClr val="54585A"/>
    <a:srgbClr val="FFCC00"/>
    <a:srgbClr val="004376"/>
    <a:srgbClr val="F9F6E5"/>
    <a:srgbClr val="FF640F"/>
    <a:srgbClr val="B3A369"/>
    <a:srgbClr val="6D6137"/>
    <a:srgbClr val="003057"/>
    <a:srgbClr val="D6DB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06" autoAdjust="0"/>
    <p:restoredTop sz="89198" autoAdjust="0"/>
  </p:normalViewPr>
  <p:slideViewPr>
    <p:cSldViewPr snapToGrid="0" snapToObjects="1">
      <p:cViewPr varScale="1">
        <p:scale>
          <a:sx n="95" d="100"/>
          <a:sy n="95" d="100"/>
        </p:scale>
        <p:origin x="848" y="7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90FB0-7803-314F-9BE0-3772887DCBDE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5D7CC-4584-7D4D-9AC5-26861B0A2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3721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Distance between mic and amplifier was kept constant, as well as the amplifier volume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87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Distance between mic and amplifier was kept constant, as well as the amplifier volume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14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I increase the sample rate, the frequencies of the 3 peaks changed. The highest one changed until I was able to map 10,000 Hz, which was at 20,000 S/s. The image here shows a high pass filter cutting out low </a:t>
            </a:r>
            <a:r>
              <a:rPr lang="en-US" dirty="0" err="1"/>
              <a:t>frequeuncies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34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I increase the sample rate, the frequencies of the 3 peaks changed. The highest one changed until I was able to map 10,000 Hz, which was at 20,000 S/s. The image here shows a high pass filter cutting out low </a:t>
            </a:r>
            <a:r>
              <a:rPr lang="en-US" dirty="0" err="1"/>
              <a:t>frequeuncies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58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 tone equal temperament – 12 notes, there are other tunings like just intonation or a=432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086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instrument has different overtones, which add to their timbre. It's how you can tell the difference between a guitar, a trombone, a piano, a piccolo and a drum all playing the same pitch.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918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Ex. For perfect fifth, the resulting wave period is 2 times the root and 3 times the higher note. (our brains can recognize this pattern easily)</a:t>
            </a:r>
            <a:br>
              <a:rPr lang="en-US" dirty="0"/>
            </a:br>
            <a:r>
              <a:rPr lang="en-US" dirty="0"/>
              <a:t>Thus how consonant or dissonant an interval is </a:t>
            </a:r>
            <a:r>
              <a:rPr lang="en-US" dirty="0" err="1"/>
              <a:t>is</a:t>
            </a:r>
            <a:r>
              <a:rPr lang="en-US" dirty="0"/>
              <a:t> relative and can be ranked, as shown here, www.harmony.org.uk.</a:t>
            </a:r>
            <a:br>
              <a:rPr lang="en-US" dirty="0"/>
            </a:br>
            <a:r>
              <a:rPr lang="en-US" dirty="0"/>
              <a:t>this is the empirical data in which is the most consonant and dissonant, which our experiment confirms.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007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Effects completely change the waveform, such as distortion compressing the signal. Would be a great to explore as a further experiment.</a:t>
            </a:r>
            <a:br>
              <a:rPr lang="en-US" dirty="0"/>
            </a:br>
            <a:r>
              <a:rPr lang="en-US" dirty="0"/>
              <a:t>All eight intervals as well as using different strings could be done to ensure the results were correct regardless of guitar setup.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131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41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05746-5DE4-07B1-5611-4EEBAF38DE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100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3F001E6-D6D1-A396-EE07-7790621213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71394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BD7855-1EA6-1102-5122-4BF617ED2D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14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DB0072-B1E4-2B67-CD64-AFD0CADC50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81000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12EFAB6-9D79-46A4-1400-FA689BD183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394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8E2A34E-676C-226E-E8A6-42635E9CC18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8140" y="3772092"/>
            <a:ext cx="3074469" cy="208185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41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38" y="457201"/>
            <a:ext cx="716866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14203" y="457201"/>
            <a:ext cx="7196798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7AD69-3205-BCCD-4E2D-E72B1D3B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0D675-7591-9D83-10A1-2FEED657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7773C-2F41-C6E1-AAB5-9601AB5720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A169B0B5-D05E-C4AE-458A-3F4627989B4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81000" y="1435100"/>
            <a:ext cx="7510463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A2623B-F27F-1862-1049-4ADBDCD76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6888" y="1435100"/>
            <a:ext cx="3694112" cy="3417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233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ull Photo"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14450-E163-A0FB-AE33-14F2CE668D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73770"/>
          <a:stretch/>
        </p:blipFill>
        <p:spPr>
          <a:xfrm>
            <a:off x="1" y="5059179"/>
            <a:ext cx="12191999" cy="179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0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5FCBB805-91EF-D0F1-B5CA-BCA3290E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1372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28D4045A-E327-4892-6A89-6CBE5583D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6797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6B75A76D-59A5-A55D-8427-D3105607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1624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Wre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E3126A54-2183-1E0F-7A09-1B69C88E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0686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10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C16630-5558-9114-4463-47E138DB6255}"/>
              </a:ext>
            </a:extLst>
          </p:cNvPr>
          <p:cNvSpPr txBox="1">
            <a:spLocks/>
          </p:cNvSpPr>
          <p:nvPr userDrawn="1"/>
        </p:nvSpPr>
        <p:spPr>
          <a:xfrm>
            <a:off x="2447108" y="1680753"/>
            <a:ext cx="8682445" cy="2760617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3552819F-CE1E-70EB-07B5-3B61D257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D913C0-CC86-E0C0-B503-69104064E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3612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7" r:id="rId2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1800" kern="1200">
          <a:solidFill>
            <a:srgbClr val="B3A369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55A20D-930F-A185-C845-C95F4365004A}"/>
              </a:ext>
            </a:extLst>
          </p:cNvPr>
          <p:cNvSpPr txBox="1">
            <a:spLocks/>
          </p:cNvSpPr>
          <p:nvPr userDrawn="1"/>
        </p:nvSpPr>
        <p:spPr>
          <a:xfrm>
            <a:off x="1746069" y="2137954"/>
            <a:ext cx="8699862" cy="258209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C83A85DD-FCD4-4A59-0F3C-B8F9FA03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5836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1000" y="6182540"/>
            <a:ext cx="9165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AE678206-0642-9F48-9727-6B519CB285F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93" r:id="rId4"/>
    <p:sldLayoutId id="2147483690" r:id="rId5"/>
    <p:sldLayoutId id="2147483691" r:id="rId6"/>
    <p:sldLayoutId id="2147483692" r:id="rId7"/>
    <p:sldLayoutId id="2147483694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ACC4-8BA4-D145-6D28-7181D4BB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9631622" cy="2595153"/>
          </a:xfrm>
        </p:spPr>
        <p:txBody>
          <a:bodyPr>
            <a:normAutofit/>
          </a:bodyPr>
          <a:lstStyle/>
          <a:p>
            <a:r>
              <a:rPr lang="en-US" sz="5000" dirty="0"/>
              <a:t>Understanding Frequency Ratios between Musical Intervals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02467-1D6D-30DE-402A-35783DB9D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69"/>
            <a:ext cx="8906692" cy="1699939"/>
          </a:xfrm>
        </p:spPr>
        <p:txBody>
          <a:bodyPr>
            <a:normAutofit lnSpcReduction="10000"/>
          </a:bodyPr>
          <a:lstStyle/>
          <a:p>
            <a:r>
              <a:rPr lang="en-US" sz="2400" b="1" dirty="0"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  <a:t>Hiroshi Wang</a:t>
            </a:r>
          </a:p>
          <a:p>
            <a:r>
              <a:rPr lang="en-US" sz="2000" dirty="0"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  <a:t>Aerospace Engineering at the Georgia Institute of Technology</a:t>
            </a:r>
          </a:p>
          <a:p>
            <a:endParaRPr lang="en-US" sz="2400" dirty="0">
              <a:latin typeface="Roboto" panose="020F0502020204030204" pitchFamily="2" charset="0"/>
              <a:ea typeface="Roboto" panose="020F0502020204030204" pitchFamily="2" charset="0"/>
              <a:cs typeface="Roboto" panose="020F0502020204030204" pitchFamily="2" charset="0"/>
            </a:endParaRPr>
          </a:p>
          <a:p>
            <a:r>
              <a:rPr lang="en-US" sz="2400" i="1" dirty="0"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  <a:t>November 21, 2023</a:t>
            </a:r>
          </a:p>
        </p:txBody>
      </p:sp>
    </p:spTree>
    <p:extLst>
      <p:ext uri="{BB962C8B-B14F-4D97-AF65-F5344CB8AC3E}">
        <p14:creationId xmlns:p14="http://schemas.microsoft.com/office/powerpoint/2010/main" val="3862558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5E042A-48F0-47CE-AC4D-46C492F81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 Data and Data Reduction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961790-E445-4203-864B-BDB34A5C8C44}"/>
              </a:ext>
            </a:extLst>
          </p:cNvPr>
          <p:cNvSpPr txBox="1"/>
          <p:nvPr/>
        </p:nvSpPr>
        <p:spPr>
          <a:xfrm>
            <a:off x="8108244" y="1535706"/>
            <a:ext cx="1111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Roboto" panose="02000000000000000000" pitchFamily="2" charset="0"/>
              </a:rPr>
              <a:t>Title</a:t>
            </a:r>
            <a:endParaRPr lang="en-US" sz="2000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Roboto" panose="020000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EB374FC1-8D13-D3F4-05E7-D71F4BE96E36}"/>
                  </a:ext>
                </a:extLst>
              </p:cNvPr>
              <p:cNvSpPr txBox="1"/>
              <p:nvPr/>
            </p:nvSpPr>
            <p:spPr>
              <a:xfrm>
                <a:off x="595778" y="1215483"/>
                <a:ext cx="4766983" cy="2262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/>
                  <a:t>Some peaks had two different points, which were averaged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/>
                  <a:t>Only noticeable peaks in the higher register were considered for overtones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/>
                  <a:t>Reference data assumed speed of sound as 345 m/s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dirty="0"/>
                  <a:t>=440 Hz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EB374FC1-8D13-D3F4-05E7-D71F4BE96E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778" y="1215483"/>
                <a:ext cx="4766983" cy="2262158"/>
              </a:xfrm>
              <a:prstGeom prst="rect">
                <a:avLst/>
              </a:prstGeom>
              <a:blipFill>
                <a:blip r:embed="rId3"/>
                <a:stretch>
                  <a:fillRect l="-895" t="-1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AFEB2877-2D28-753C-7D8E-EE806DA8B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8914" y="1317918"/>
            <a:ext cx="6250616" cy="44178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DC6BAC-F290-CDBE-B6B6-3B0B2CBA01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7577" y="3185105"/>
            <a:ext cx="2129572" cy="328997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5EE782-685F-823C-F378-372968647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707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5E042A-48F0-47CE-AC4D-46C492F81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41195"/>
            <a:ext cx="11430000" cy="1014761"/>
          </a:xfrm>
        </p:spPr>
        <p:txBody>
          <a:bodyPr/>
          <a:lstStyle/>
          <a:p>
            <a:r>
              <a:rPr lang="en-US" dirty="0"/>
              <a:t>Results from Experiment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18C279-F214-0E7B-5382-FA2443C43B0B}"/>
              </a:ext>
            </a:extLst>
          </p:cNvPr>
          <p:cNvSpPr txBox="1"/>
          <p:nvPr/>
        </p:nvSpPr>
        <p:spPr>
          <a:xfrm>
            <a:off x="7316319" y="1492133"/>
            <a:ext cx="4666129" cy="423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Overtones spell out major triads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Root notes and its octaves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Fifth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Major third</a:t>
            </a:r>
          </a:p>
          <a:p>
            <a:pPr marL="2857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More noticeable in lower frequency notes</a:t>
            </a:r>
          </a:p>
          <a:p>
            <a:pPr marL="2857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Due to the relative response as well as overtones, some of the lower notes rung out more than the fundamental</a:t>
            </a:r>
          </a:p>
          <a:p>
            <a:pPr marL="2857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With no effects, there is no compression, meaning the notes near the mid-range ring out more on guitar.</a:t>
            </a:r>
          </a:p>
          <a:p>
            <a:pPr marL="2857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Resonance frequency can cause other strings to vibrate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B9A39E-17CB-94BB-FDC0-2D8BFD18D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258" y="944267"/>
            <a:ext cx="6194613" cy="560339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64996A-111B-393A-3824-366C36C5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949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5E042A-48F0-47CE-AC4D-46C492F81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from Experiment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961790-E445-4203-864B-BDB34A5C8C44}"/>
              </a:ext>
            </a:extLst>
          </p:cNvPr>
          <p:cNvSpPr txBox="1"/>
          <p:nvPr/>
        </p:nvSpPr>
        <p:spPr>
          <a:xfrm>
            <a:off x="8108244" y="1535706"/>
            <a:ext cx="1111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Roboto" panose="02000000000000000000" pitchFamily="2" charset="0"/>
              </a:rPr>
              <a:t>Title</a:t>
            </a:r>
            <a:endParaRPr lang="en-US" sz="2000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22B1B8-F7EA-3F39-6581-B52437B89E88}"/>
              </a:ext>
            </a:extLst>
          </p:cNvPr>
          <p:cNvSpPr txBox="1"/>
          <p:nvPr/>
        </p:nvSpPr>
        <p:spPr>
          <a:xfrm>
            <a:off x="441513" y="3919818"/>
            <a:ext cx="7017112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Consonant intervals have simple whole number ratios</a:t>
            </a:r>
          </a:p>
          <a:p>
            <a:pPr marL="7429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Sound like they “agree”, simple pattern</a:t>
            </a:r>
          </a:p>
          <a:p>
            <a:pPr marL="2857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Dissonant intervals have complex ratios </a:t>
            </a:r>
          </a:p>
          <a:p>
            <a:pPr marL="7429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Sound like they “disagree”, irregular pattern</a:t>
            </a:r>
          </a:p>
          <a:p>
            <a:pPr marL="2857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Relative relationships between intervals have relatively low error</a:t>
            </a:r>
          </a:p>
          <a:p>
            <a:pPr marL="7429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Error increases as interval becomes farther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8ABD9F-711F-8ED5-2C03-441D08B2E802}"/>
              </a:ext>
            </a:extLst>
          </p:cNvPr>
          <p:cNvSpPr txBox="1"/>
          <p:nvPr/>
        </p:nvSpPr>
        <p:spPr>
          <a:xfrm>
            <a:off x="7686103" y="1088023"/>
            <a:ext cx="4393838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most consonant to most dissonant: </a:t>
            </a:r>
          </a:p>
          <a:p>
            <a:pPr marL="342900" indent="-342900">
              <a:buAutoNum type="arabicPeriod"/>
            </a:pPr>
            <a:r>
              <a:rPr lang="en-US" sz="1400" dirty="0"/>
              <a:t>Octave (2:1)</a:t>
            </a:r>
          </a:p>
          <a:p>
            <a:pPr marL="342900" indent="-342900">
              <a:buAutoNum type="arabicPeriod"/>
            </a:pPr>
            <a:r>
              <a:rPr lang="en-US" sz="1400" dirty="0"/>
              <a:t>Fifth (3:2) and Fourth (4:3)</a:t>
            </a:r>
          </a:p>
          <a:p>
            <a:pPr marL="342900" indent="-342900">
              <a:buAutoNum type="arabicPeriod"/>
            </a:pPr>
            <a:r>
              <a:rPr lang="en-US" sz="1400" dirty="0"/>
              <a:t>Major Third (5:4) and Minor Sixth (8:5)</a:t>
            </a:r>
          </a:p>
          <a:p>
            <a:pPr marL="342900" indent="-342900">
              <a:buAutoNum type="arabicPeriod"/>
            </a:pPr>
            <a:r>
              <a:rPr lang="en-US" sz="1400" dirty="0"/>
              <a:t>Minor Third (6:5) and Major Sixth (5:3)</a:t>
            </a:r>
          </a:p>
          <a:p>
            <a:pPr marL="342900" indent="-342900">
              <a:buAutoNum type="arabicPeriod"/>
            </a:pPr>
            <a:r>
              <a:rPr lang="en-US" sz="1400" dirty="0"/>
              <a:t>Major Second (9:8) and Minor Seventh (16:9)</a:t>
            </a:r>
          </a:p>
          <a:p>
            <a:pPr marL="342900" indent="-342900">
              <a:buAutoNum type="arabicPeriod"/>
            </a:pPr>
            <a:r>
              <a:rPr lang="en-US" sz="1400" dirty="0"/>
              <a:t>Minor Second (16:15) and Major Seventh (15:8)</a:t>
            </a:r>
          </a:p>
          <a:p>
            <a:pPr marL="342900" indent="-342900">
              <a:buAutoNum type="arabicPeriod"/>
            </a:pPr>
            <a:r>
              <a:rPr lang="en-US" sz="1400" dirty="0"/>
              <a:t>Tritone (45:32 or 25:18)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2BC050-2B4B-12F9-418E-AB211BC63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088023"/>
            <a:ext cx="7017111" cy="26861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DA0D2C-E73F-A5FF-3157-DCCBF6EF71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2334" y="4140058"/>
            <a:ext cx="2304706" cy="13088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14C16C-C8B5-AA8E-A3E3-B2E064E449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6103" y="3285683"/>
            <a:ext cx="1808753" cy="216322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48E44-2CA2-3EF1-27F8-A3A211C4C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431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5E042A-48F0-47CE-AC4D-46C492F81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961790-E445-4203-864B-BDB34A5C8C44}"/>
              </a:ext>
            </a:extLst>
          </p:cNvPr>
          <p:cNvSpPr txBox="1"/>
          <p:nvPr/>
        </p:nvSpPr>
        <p:spPr>
          <a:xfrm>
            <a:off x="8108244" y="1535706"/>
            <a:ext cx="1111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Roboto" panose="02000000000000000000" pitchFamily="2" charset="0"/>
              </a:rPr>
              <a:t>Title</a:t>
            </a:r>
            <a:endParaRPr lang="en-US" sz="2000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22B1B8-F7EA-3F39-6581-B52437B89E88}"/>
              </a:ext>
            </a:extLst>
          </p:cNvPr>
          <p:cNvSpPr txBox="1"/>
          <p:nvPr/>
        </p:nvSpPr>
        <p:spPr>
          <a:xfrm>
            <a:off x="440000" y="953266"/>
            <a:ext cx="1115063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>
              <a:spcAft>
                <a:spcPts val="600"/>
              </a:spcAft>
            </a:pPr>
            <a:r>
              <a:rPr lang="en-US" sz="2000" b="1" dirty="0"/>
              <a:t>Success criteria:</a:t>
            </a:r>
          </a:p>
          <a:p>
            <a:pPr marL="2857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Characterized the microphone-DAQ system and how they measured data</a:t>
            </a:r>
          </a:p>
          <a:p>
            <a:pPr marL="7429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Relative responses</a:t>
            </a:r>
          </a:p>
          <a:p>
            <a:pPr marL="7429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Filtering, sampling rate, record length</a:t>
            </a:r>
          </a:p>
          <a:p>
            <a:pPr marL="2857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Was able to verify the frequency ratios between intervals and understand how they related to their function in music</a:t>
            </a:r>
          </a:p>
          <a:p>
            <a:pPr marL="7429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Consonance correlated with simple ratios and dissonance complex</a:t>
            </a:r>
          </a:p>
          <a:p>
            <a:pPr marL="7429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Overtones manifest themselves as major chords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82EF3D-0D35-1518-1333-17C0D85C7BE7}"/>
              </a:ext>
            </a:extLst>
          </p:cNvPr>
          <p:cNvSpPr txBox="1"/>
          <p:nvPr/>
        </p:nvSpPr>
        <p:spPr>
          <a:xfrm>
            <a:off x="440000" y="3754033"/>
            <a:ext cx="11608565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b="1" dirty="0"/>
              <a:t>Complications and Error Mitigation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Effects completely changed the waveform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Some overtones were picked up more than the fundamental frequency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GTAE Simple DAQ did not show the frequencies in the best resolution; Audition was used to confirm results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 dynamic mic with a frequency response more suited for guitar note ranges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Better sound insulation or a studio to record guitar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Testing all eight intervals and different guitars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E58CAF-DC14-163B-B455-2657C32E3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53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5D401-3EE1-BE4B-9854-3D3684AF74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215483"/>
            <a:ext cx="10732994" cy="3665798"/>
          </a:xfrm>
        </p:spPr>
        <p:txBody>
          <a:bodyPr>
            <a:normAutofit/>
          </a:bodyPr>
          <a:lstStyle/>
          <a:p>
            <a:pPr marL="342900" indent="-342900">
              <a:spcAft>
                <a:spcPts val="1200"/>
              </a:spcAft>
              <a:buNone/>
            </a:pPr>
            <a:r>
              <a:rPr lang="en-US" sz="1800" i="1" dirty="0" err="1">
                <a:effectLst/>
                <a:latin typeface="+mj-lt"/>
              </a:rPr>
              <a:t>Gonkee</a:t>
            </a:r>
            <a:r>
              <a:rPr lang="en-US" sz="1800" i="1" dirty="0">
                <a:effectLst/>
                <a:latin typeface="+mj-lt"/>
              </a:rPr>
              <a:t>. (2021, March 13). The math behind music and Sound synthesis. YouTube. </a:t>
            </a:r>
            <a:r>
              <a:rPr lang="en-US" sz="1800" i="1" dirty="0">
                <a:latin typeface="+mj-lt"/>
              </a:rPr>
              <a:t>h</a:t>
            </a:r>
            <a:r>
              <a:rPr lang="en-US" sz="1800" i="1" dirty="0">
                <a:effectLst/>
                <a:latin typeface="+mj-lt"/>
              </a:rPr>
              <a:t>ttps://www.youtube.com/w </a:t>
            </a:r>
            <a:r>
              <a:rPr lang="en-US" sz="1800" i="1" dirty="0" err="1">
                <a:effectLst/>
                <a:latin typeface="+mj-lt"/>
              </a:rPr>
              <a:t>atch?v</a:t>
            </a:r>
            <a:r>
              <a:rPr lang="en-US" sz="1800" i="1" dirty="0">
                <a:effectLst/>
                <a:latin typeface="+mj-lt"/>
              </a:rPr>
              <a:t>=Y7TesKMSE74&amp;list=LL&amp;index=7 </a:t>
            </a:r>
            <a:endParaRPr lang="en-US" sz="1800" i="1" dirty="0">
              <a:latin typeface="+mj-lt"/>
            </a:endParaRPr>
          </a:p>
          <a:p>
            <a:pPr marL="342900" indent="-342900">
              <a:spcAft>
                <a:spcPts val="1200"/>
              </a:spcAft>
              <a:buNone/>
            </a:pPr>
            <a:r>
              <a:rPr lang="en-US" sz="1800" i="1" dirty="0">
                <a:effectLst/>
                <a:latin typeface="+mj-lt"/>
              </a:rPr>
              <a:t>Sutcliffe, T. (n.d.). Consonance and Dissonance. Consonance and dissonance. https://www.harmony.org.uk/boo k/</a:t>
            </a:r>
            <a:r>
              <a:rPr lang="en-US" sz="1800" i="1" dirty="0" err="1">
                <a:effectLst/>
                <a:latin typeface="+mj-lt"/>
              </a:rPr>
              <a:t>voice_leading</a:t>
            </a:r>
            <a:r>
              <a:rPr lang="en-US" sz="1800" i="1" dirty="0">
                <a:effectLst/>
                <a:latin typeface="+mj-lt"/>
              </a:rPr>
              <a:t>/consonance_and_dissonance.htm </a:t>
            </a:r>
            <a:endParaRPr lang="en-US" sz="1800" i="1" u="sng" dirty="0">
              <a:solidFill>
                <a:srgbClr val="1155CC"/>
              </a:solidFill>
              <a:latin typeface="+mj-lt"/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1800" i="1" dirty="0">
                <a:effectLst/>
                <a:latin typeface="+mj-lt"/>
              </a:rPr>
              <a:t>Tuning. Frequencies of Musical Notes, A4 = 440 Hz. (n.d.). https://pages.mtu.edu/~suits/notefreqs.html </a:t>
            </a:r>
          </a:p>
          <a:p>
            <a:pPr marL="174625" indent="-174625">
              <a:spcAft>
                <a:spcPts val="1200"/>
              </a:spcAft>
              <a:buNone/>
              <a:tabLst>
                <a:tab pos="342900" algn="l"/>
              </a:tabLst>
            </a:pPr>
            <a:r>
              <a:rPr lang="de-DE" sz="1800" i="1" dirty="0">
                <a:effectLst/>
                <a:latin typeface="+mj-lt"/>
              </a:rPr>
              <a:t>Müller, M. (n.d.). Intervals. AudioLabs. https://www.audiolabserlangen.de/resources/MIR/FMP/C5/C5S1_Interval s.html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800" i="1" dirty="0">
              <a:effectLst/>
              <a:latin typeface="+mj-l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614A576-62D7-9CC3-2314-049A4EC6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F919A5-F002-18E2-D32B-4D5046062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77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11429999" cy="4802256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Background:</a:t>
            </a:r>
          </a:p>
          <a:p>
            <a:pPr marL="346075" indent="-346075">
              <a:spcAft>
                <a:spcPts val="600"/>
              </a:spcAft>
            </a:pPr>
            <a:r>
              <a:rPr lang="en-US" sz="2200" dirty="0">
                <a:latin typeface="+mj-lt"/>
              </a:rPr>
              <a:t>Digital Data Acquisition Systems (DAQ) allow for real-world physical conditions to be taken as digital data</a:t>
            </a:r>
          </a:p>
          <a:p>
            <a:pPr marL="346075" indent="-346075">
              <a:spcAft>
                <a:spcPts val="600"/>
              </a:spcAft>
            </a:pPr>
            <a:r>
              <a:rPr lang="en-US" sz="2200" dirty="0">
                <a:latin typeface="+mj-lt"/>
              </a:rPr>
              <a:t>Sampling rate and record length affect how the data is taken and thus must be adjusted</a:t>
            </a:r>
          </a:p>
          <a:p>
            <a:pPr marL="346075" indent="-346075">
              <a:spcAft>
                <a:spcPts val="600"/>
              </a:spcAft>
            </a:pPr>
            <a:r>
              <a:rPr lang="en-US" sz="2200" dirty="0">
                <a:latin typeface="+mj-lt"/>
              </a:rPr>
              <a:t>Noise can be filtered using low or high-pass filters</a:t>
            </a:r>
          </a:p>
          <a:p>
            <a:pPr marL="346075" indent="-346075">
              <a:spcAft>
                <a:spcPts val="600"/>
              </a:spcAft>
            </a:pPr>
            <a:r>
              <a:rPr lang="en-US" sz="2200" dirty="0">
                <a:latin typeface="+mj-lt"/>
              </a:rPr>
              <a:t>In addition to different amplitudes and frequencies, waves can come in different forms</a:t>
            </a:r>
          </a:p>
          <a:p>
            <a:pPr marL="346075" indent="-346075">
              <a:spcAft>
                <a:spcPts val="600"/>
              </a:spcAft>
            </a:pPr>
            <a:r>
              <a:rPr lang="en-US" sz="2200" dirty="0">
                <a:latin typeface="+mj-lt"/>
              </a:rPr>
              <a:t>Guitar strings produce sound waves which can be recorded with a microphone</a:t>
            </a:r>
          </a:p>
          <a:p>
            <a:pPr marL="346075" indent="-346075">
              <a:spcAft>
                <a:spcPts val="600"/>
              </a:spcAft>
            </a:pPr>
            <a:r>
              <a:rPr lang="en-US" sz="2200" dirty="0">
                <a:latin typeface="+mj-lt"/>
              </a:rPr>
              <a:t>Intervals are set differences in pitch between two notes, which can be compounded to create a chord.</a:t>
            </a:r>
          </a:p>
          <a:p>
            <a:pPr marL="346075" indent="-346075"/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237D7-BED1-C9B7-D803-7C70F861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53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11429999" cy="4802256"/>
          </a:xfrm>
        </p:spPr>
        <p:txBody>
          <a:bodyPr/>
          <a:lstStyle/>
          <a:p>
            <a:pPr marL="0" lvl="2" indent="0">
              <a:buNone/>
            </a:pPr>
            <a:r>
              <a:rPr lang="en-US" sz="2400" b="1" dirty="0"/>
              <a:t>Objectives and Motivation:</a:t>
            </a:r>
          </a:p>
          <a:p>
            <a:pPr marL="342900" lvl="2" indent="-342900">
              <a:spcBef>
                <a:spcPts val="1000"/>
              </a:spcBef>
              <a:spcAft>
                <a:spcPts val="6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Categorize different types of waves and their behavior</a:t>
            </a:r>
          </a:p>
          <a:p>
            <a:pPr marL="342900" lvl="2" indent="-342900">
              <a:spcBef>
                <a:spcPts val="1000"/>
              </a:spcBef>
              <a:spcAft>
                <a:spcPts val="6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Explore sampling rate, record length, noise and filtering</a:t>
            </a:r>
          </a:p>
          <a:p>
            <a:pPr marL="342900" lvl="2" indent="-342900">
              <a:spcBef>
                <a:spcPts val="1000"/>
              </a:spcBef>
              <a:spcAft>
                <a:spcPts val="6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Characterize the DAQ-Microphone system</a:t>
            </a:r>
          </a:p>
          <a:p>
            <a:pPr marL="800100" lvl="3" indent="-342900">
              <a:spcBef>
                <a:spcPts val="1000"/>
              </a:spcBef>
              <a:spcAft>
                <a:spcPts val="6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Test relative responses from directly vs microphone recorded data</a:t>
            </a:r>
          </a:p>
          <a:p>
            <a:pPr marL="800100" lvl="3" indent="-342900">
              <a:spcBef>
                <a:spcPts val="1000"/>
              </a:spcBef>
              <a:spcAft>
                <a:spcPts val="6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Calculate error in measurements by comparing to standardized data</a:t>
            </a:r>
          </a:p>
          <a:p>
            <a:pPr marL="342900" lvl="2" indent="-342900">
              <a:spcBef>
                <a:spcPts val="1000"/>
              </a:spcBef>
              <a:spcAft>
                <a:spcPts val="6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Measure and calculate ratio of peak frequencies between intervals</a:t>
            </a:r>
          </a:p>
          <a:p>
            <a:pPr marL="800100" lvl="3" indent="-342900">
              <a:spcBef>
                <a:spcPts val="1000"/>
              </a:spcBef>
              <a:spcAft>
                <a:spcPts val="6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Answer: </a:t>
            </a:r>
            <a:r>
              <a:rPr lang="en-US" sz="2000" b="1" dirty="0">
                <a:latin typeface="+mj-lt"/>
                <a:cs typeface="Arial" panose="020B0604020202020204" pitchFamily="34" charset="0"/>
              </a:rPr>
              <a:t>How does frequency ratio relate to consonance and dissonance?</a:t>
            </a:r>
          </a:p>
          <a:p>
            <a:pPr marL="342900" lvl="3" indent="-342900">
              <a:spcBef>
                <a:spcPts val="1000"/>
              </a:spcBef>
              <a:spcAft>
                <a:spcPts val="6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Analyze overtones and their presence in the waveform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99D352-A723-8251-5C68-676D0B1CB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959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605054" cy="5376845"/>
          </a:xfrm>
        </p:spPr>
        <p:txBody>
          <a:bodyPr>
            <a:normAutofit/>
          </a:bodyPr>
          <a:lstStyle/>
          <a:p>
            <a:pPr marL="0" lvl="2" indent="0">
              <a:buNone/>
            </a:pPr>
            <a:r>
              <a:rPr lang="en-US" sz="2400" b="1" dirty="0"/>
              <a:t>Instruments Used:</a:t>
            </a:r>
          </a:p>
          <a:p>
            <a:pPr marL="342900" lvl="2" indent="-342900">
              <a:spcBef>
                <a:spcPts val="1000"/>
              </a:spcBef>
              <a:spcAft>
                <a:spcPts val="300"/>
              </a:spcAft>
            </a:pPr>
            <a:r>
              <a:rPr lang="en-US" sz="2000" dirty="0" err="1">
                <a:latin typeface="+mj-lt"/>
                <a:cs typeface="Arial" panose="020B0604020202020204" pitchFamily="34" charset="0"/>
              </a:rPr>
              <a:t>LabJack</a:t>
            </a:r>
            <a:r>
              <a:rPr lang="en-US" sz="2000" dirty="0">
                <a:latin typeface="+mj-lt"/>
                <a:cs typeface="Arial" panose="020B0604020202020204" pitchFamily="34" charset="0"/>
              </a:rPr>
              <a:t> T4 DAQ</a:t>
            </a:r>
          </a:p>
          <a:p>
            <a:pPr marL="342900" lvl="2" indent="-342900">
              <a:spcBef>
                <a:spcPts val="1000"/>
              </a:spcBef>
              <a:spcAft>
                <a:spcPts val="3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GTAE Simple DAQ</a:t>
            </a:r>
          </a:p>
          <a:p>
            <a:pPr marL="342900" lvl="2" indent="-342900">
              <a:spcBef>
                <a:spcPts val="1000"/>
              </a:spcBef>
              <a:spcAft>
                <a:spcPts val="3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Microphone and 3.5 mm audio breakout adapter</a:t>
            </a:r>
          </a:p>
          <a:p>
            <a:pPr marL="342900" lvl="2" indent="-342900">
              <a:spcBef>
                <a:spcPts val="1000"/>
              </a:spcBef>
              <a:spcAft>
                <a:spcPts val="3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Adobe Audition Digital Audio Workstation</a:t>
            </a:r>
          </a:p>
          <a:p>
            <a:pPr marL="342900" lvl="2" indent="-342900">
              <a:spcBef>
                <a:spcPts val="1000"/>
              </a:spcBef>
              <a:spcAft>
                <a:spcPts val="3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Yamaha Pacifica and Yamaha THR10II Amplifier/Interface </a:t>
            </a:r>
          </a:p>
          <a:p>
            <a:pPr marL="0" lvl="2" indent="0"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sz="2000" b="1" dirty="0">
                <a:latin typeface="+mj-lt"/>
                <a:cs typeface="Arial" panose="020B0604020202020204" pitchFamily="34" charset="0"/>
              </a:rPr>
              <a:t>Experiment Setup:</a:t>
            </a:r>
          </a:p>
          <a:p>
            <a:pPr marL="342900" lvl="2" indent="-342900">
              <a:spcBef>
                <a:spcPts val="1000"/>
              </a:spcBef>
              <a:spcAft>
                <a:spcPts val="3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Experiments were performed in my room, which had minimal external noise</a:t>
            </a:r>
          </a:p>
          <a:p>
            <a:pPr marL="342900" lvl="2" indent="-342900">
              <a:spcBef>
                <a:spcPts val="1000"/>
              </a:spcBef>
              <a:spcAft>
                <a:spcPts val="3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Microphone was connected to DAQ which then the Simple DAQ application was used to interpret/record the microphone data</a:t>
            </a:r>
          </a:p>
          <a:p>
            <a:pPr marL="342900" lvl="2" indent="-342900">
              <a:spcBef>
                <a:spcPts val="1000"/>
              </a:spcBef>
              <a:spcAft>
                <a:spcPts val="300"/>
              </a:spcAft>
            </a:pPr>
            <a:r>
              <a:rPr lang="en-US" sz="2000" dirty="0">
                <a:latin typeface="+mj-lt"/>
                <a:cs typeface="Arial" panose="020B0604020202020204" pitchFamily="34" charset="0"/>
              </a:rPr>
              <a:t>Audio breakout adapter was connected to the DAQ, which allowed for the direct measurement of sounds coming from the device</a:t>
            </a:r>
          </a:p>
          <a:p>
            <a:pPr marL="342900" lvl="2" indent="-342900">
              <a:spcBef>
                <a:spcPts val="1000"/>
              </a:spcBef>
              <a:spcAft>
                <a:spcPts val="300"/>
              </a:spcAft>
            </a:pPr>
            <a:endParaRPr lang="en-US" sz="2000" dirty="0">
              <a:latin typeface="+mj-lt"/>
              <a:cs typeface="Arial" panose="020B0604020202020204" pitchFamily="34" charset="0"/>
            </a:endParaRPr>
          </a:p>
          <a:p>
            <a:pPr marL="342900" lvl="2" indent="-342900">
              <a:spcBef>
                <a:spcPts val="1000"/>
              </a:spcBef>
              <a:spcAft>
                <a:spcPts val="600"/>
              </a:spcAft>
            </a:pPr>
            <a:endParaRPr lang="en-US" sz="2000" dirty="0">
              <a:latin typeface="+mj-lt"/>
              <a:cs typeface="Arial" panose="020B0604020202020204" pitchFamily="34" charset="0"/>
            </a:endParaRPr>
          </a:p>
          <a:p>
            <a:pPr marL="0" lvl="2" indent="0">
              <a:spcBef>
                <a:spcPts val="1000"/>
              </a:spcBef>
              <a:spcAft>
                <a:spcPts val="600"/>
              </a:spcAft>
              <a:buNone/>
            </a:pPr>
            <a:endParaRPr lang="en-US" sz="20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pic>
        <p:nvPicPr>
          <p:cNvPr id="5" name="Picture 4" descr="A red electronic device with black and yellow wires&#10;&#10;Description automatically generated">
            <a:extLst>
              <a:ext uri="{FF2B5EF4-FFF2-40B4-BE49-F238E27FC236}">
                <a16:creationId xmlns:a16="http://schemas.microsoft.com/office/drawing/2014/main" id="{125AB530-16FE-F8F1-21CA-05F9B2200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67" b="97037" l="10000" r="90000">
                        <a14:foregroundMark x1="11222" y1="4296" x2="12333" y2="5630"/>
                        <a14:foregroundMark x1="18333" y1="2667" x2="18333" y2="2667"/>
                        <a14:foregroundMark x1="53889" y1="88000" x2="53222" y2="95111"/>
                        <a14:foregroundMark x1="53111" y1="97037" x2="53222" y2="948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6766" y="525218"/>
            <a:ext cx="4424234" cy="33181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7D97D5-66DC-179B-7A64-A09FBBDB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27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B86D15-F767-04EA-6B75-7E3D3D3BD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90834"/>
            <a:ext cx="11605054" cy="5495666"/>
          </a:xfrm>
        </p:spPr>
        <p:txBody>
          <a:bodyPr>
            <a:normAutofit/>
          </a:bodyPr>
          <a:lstStyle/>
          <a:p>
            <a:pPr marL="0" lvl="2" indent="0">
              <a:buNone/>
            </a:pPr>
            <a:r>
              <a:rPr lang="en-US" sz="2400" b="1" dirty="0"/>
              <a:t>Experimental Procedure:</a:t>
            </a:r>
          </a:p>
          <a:p>
            <a:pPr marL="0" lvl="2" indent="0"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sz="2000" u="sng" dirty="0">
                <a:latin typeface="+mj-lt"/>
                <a:cs typeface="Arial" panose="020B0604020202020204" pitchFamily="34" charset="0"/>
              </a:rPr>
              <a:t>For Lab Manual: </a:t>
            </a:r>
          </a:p>
          <a:p>
            <a:pPr marL="342900" lvl="2" indent="-342900">
              <a:spcBef>
                <a:spcPts val="1000"/>
              </a:spcBef>
              <a:spcAft>
                <a:spcPts val="200"/>
              </a:spcAft>
            </a:pPr>
            <a:r>
              <a:rPr lang="en-US" sz="1600" dirty="0">
                <a:latin typeface="+mj-lt"/>
                <a:cs typeface="Arial" panose="020B0604020202020204" pitchFamily="34" charset="0"/>
              </a:rPr>
              <a:t>Determine shape of the given waveforms, analyze power spectra and their behavior</a:t>
            </a:r>
          </a:p>
          <a:p>
            <a:pPr marL="342900" lvl="2" indent="-342900">
              <a:spcBef>
                <a:spcPts val="1000"/>
              </a:spcBef>
              <a:spcAft>
                <a:spcPts val="200"/>
              </a:spcAft>
            </a:pPr>
            <a:r>
              <a:rPr lang="en-US" sz="1600" dirty="0">
                <a:latin typeface="+mj-lt"/>
                <a:cs typeface="Arial" panose="020B0604020202020204" pitchFamily="34" charset="0"/>
              </a:rPr>
              <a:t>Test the effects of sampling rate and record length</a:t>
            </a:r>
          </a:p>
          <a:p>
            <a:pPr marL="342900" lvl="2" indent="-342900">
              <a:spcBef>
                <a:spcPts val="1000"/>
              </a:spcBef>
              <a:spcAft>
                <a:spcPts val="200"/>
              </a:spcAft>
            </a:pPr>
            <a:r>
              <a:rPr lang="en-US" sz="1600" dirty="0">
                <a:latin typeface="+mj-lt"/>
                <a:cs typeface="Arial" panose="020B0604020202020204" pitchFamily="34" charset="0"/>
              </a:rPr>
              <a:t>Examine quantization error, aliasing, and identify types of noise present</a:t>
            </a:r>
          </a:p>
          <a:p>
            <a:pPr marL="342900" lvl="2" indent="-342900">
              <a:spcBef>
                <a:spcPts val="1000"/>
              </a:spcBef>
              <a:spcAft>
                <a:spcPts val="600"/>
              </a:spcAft>
            </a:pPr>
            <a:r>
              <a:rPr lang="en-US" sz="1600" dirty="0">
                <a:latin typeface="+mj-lt"/>
                <a:cs typeface="Arial" panose="020B0604020202020204" pitchFamily="34" charset="0"/>
              </a:rPr>
              <a:t>Record 10 frequencies with the microphone and compare with direct data. Calculate relative response</a:t>
            </a:r>
          </a:p>
          <a:p>
            <a:pPr marL="0" lvl="2" indent="0"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sz="2000" u="sng" dirty="0">
                <a:latin typeface="+mj-lt"/>
                <a:cs typeface="Arial" panose="020B0604020202020204" pitchFamily="34" charset="0"/>
              </a:rPr>
              <a:t>For Experiment:</a:t>
            </a:r>
          </a:p>
          <a:p>
            <a:pPr marL="457200" lvl="2" indent="-457200">
              <a:spcBef>
                <a:spcPts val="1000"/>
              </a:spcBef>
              <a:spcAft>
                <a:spcPts val="200"/>
              </a:spcAft>
              <a:buAutoNum type="arabicPeriod"/>
            </a:pPr>
            <a:r>
              <a:rPr lang="en-US" sz="1600" dirty="0">
                <a:latin typeface="+mj-lt"/>
                <a:cs typeface="Arial" panose="020B0604020202020204" pitchFamily="34" charset="0"/>
              </a:rPr>
              <a:t>Connect microphone to DAQ and keep it 5 centimeters away from the amplifier</a:t>
            </a:r>
          </a:p>
          <a:p>
            <a:pPr marL="457200" lvl="2" indent="-457200">
              <a:spcBef>
                <a:spcPts val="1000"/>
              </a:spcBef>
              <a:spcAft>
                <a:spcPts val="200"/>
              </a:spcAft>
              <a:buAutoNum type="arabicPeriod"/>
            </a:pPr>
            <a:r>
              <a:rPr lang="en-US" sz="1600" dirty="0">
                <a:latin typeface="+mj-lt"/>
                <a:cs typeface="Arial" panose="020B0604020202020204" pitchFamily="34" charset="0"/>
              </a:rPr>
              <a:t>Play several notes on guitar, observing results on GTAE Simple DAQ</a:t>
            </a:r>
          </a:p>
          <a:p>
            <a:pPr marL="457200" lvl="2" indent="-457200">
              <a:spcBef>
                <a:spcPts val="1000"/>
              </a:spcBef>
              <a:spcAft>
                <a:spcPts val="200"/>
              </a:spcAft>
              <a:buAutoNum type="arabicPeriod"/>
            </a:pPr>
            <a:r>
              <a:rPr lang="en-US" sz="1600" dirty="0">
                <a:latin typeface="+mj-lt"/>
                <a:cs typeface="Arial" panose="020B0604020202020204" pitchFamily="34" charset="0"/>
              </a:rPr>
              <a:t>Set sample rate and record length. Apply filters as needed</a:t>
            </a:r>
          </a:p>
          <a:p>
            <a:pPr marL="457200" lvl="2" indent="-457200">
              <a:spcBef>
                <a:spcPts val="1000"/>
              </a:spcBef>
              <a:spcAft>
                <a:spcPts val="200"/>
              </a:spcAft>
              <a:buAutoNum type="arabicPeriod"/>
            </a:pPr>
            <a:r>
              <a:rPr lang="en-US" sz="1600" dirty="0">
                <a:latin typeface="+mj-lt"/>
                <a:cs typeface="Arial" panose="020B0604020202020204" pitchFamily="34" charset="0"/>
              </a:rPr>
              <a:t>Play root note as well as 5 other intervals. Record results on Simple DAQ</a:t>
            </a:r>
          </a:p>
          <a:p>
            <a:pPr marL="457200" lvl="2" indent="-457200">
              <a:spcBef>
                <a:spcPts val="1000"/>
              </a:spcBef>
              <a:spcAft>
                <a:spcPts val="200"/>
              </a:spcAft>
              <a:buAutoNum type="arabicPeriod"/>
            </a:pPr>
            <a:r>
              <a:rPr lang="en-US" sz="1600" dirty="0">
                <a:latin typeface="+mj-lt"/>
                <a:cs typeface="Arial" panose="020B0604020202020204" pitchFamily="34" charset="0"/>
              </a:rPr>
              <a:t>Plot and analyze the data, making note of peaks. Calculate frequency ratio</a:t>
            </a:r>
          </a:p>
          <a:p>
            <a:pPr marL="457200" lvl="2" indent="-457200">
              <a:spcBef>
                <a:spcPts val="1000"/>
              </a:spcBef>
              <a:spcAft>
                <a:spcPts val="200"/>
              </a:spcAft>
              <a:buAutoNum type="arabicPeriod"/>
            </a:pPr>
            <a:r>
              <a:rPr lang="en-US" sz="1600" dirty="0">
                <a:latin typeface="+mj-lt"/>
                <a:cs typeface="Arial" panose="020B0604020202020204" pitchFamily="34" charset="0"/>
              </a:rPr>
              <a:t>Translate peak frequencies to notes and determine the behavior of overtones</a:t>
            </a:r>
          </a:p>
          <a:p>
            <a:pPr marL="457200" lvl="2" indent="-457200">
              <a:spcBef>
                <a:spcPts val="1000"/>
              </a:spcBef>
              <a:spcAft>
                <a:spcPts val="200"/>
              </a:spcAft>
              <a:buAutoNum type="arabicPeriod"/>
            </a:pPr>
            <a:r>
              <a:rPr lang="en-US" sz="1600" dirty="0">
                <a:latin typeface="+mj-lt"/>
                <a:cs typeface="Arial" panose="020B0604020202020204" pitchFamily="34" charset="0"/>
              </a:rPr>
              <a:t>Compare data to standardized note values and record error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179"/>
            <a:ext cx="11430000" cy="1014761"/>
          </a:xfrm>
        </p:spPr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D615D7-9A0E-C48A-730E-8E5F176F7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585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179"/>
            <a:ext cx="11430000" cy="1014761"/>
          </a:xfrm>
        </p:spPr>
        <p:txBody>
          <a:bodyPr/>
          <a:lstStyle/>
          <a:p>
            <a:r>
              <a:rPr lang="en-US" dirty="0"/>
              <a:t>Results from Lab Manual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F2A1D03-F6BF-BCB2-0851-EEE5C5FDB0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691403"/>
              </p:ext>
            </p:extLst>
          </p:nvPr>
        </p:nvGraphicFramePr>
        <p:xfrm>
          <a:off x="282144" y="968268"/>
          <a:ext cx="7274013" cy="55184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3278">
                  <a:extLst>
                    <a:ext uri="{9D8B030D-6E8A-4147-A177-3AD203B41FA5}">
                      <a16:colId xmlns:a16="http://schemas.microsoft.com/office/drawing/2014/main" val="125178140"/>
                    </a:ext>
                  </a:extLst>
                </a:gridCol>
                <a:gridCol w="3249827">
                  <a:extLst>
                    <a:ext uri="{9D8B030D-6E8A-4147-A177-3AD203B41FA5}">
                      <a16:colId xmlns:a16="http://schemas.microsoft.com/office/drawing/2014/main" val="216207458"/>
                    </a:ext>
                  </a:extLst>
                </a:gridCol>
                <a:gridCol w="2940908">
                  <a:extLst>
                    <a:ext uri="{9D8B030D-6E8A-4147-A177-3AD203B41FA5}">
                      <a16:colId xmlns:a16="http://schemas.microsoft.com/office/drawing/2014/main" val="7009257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Track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 of 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Peak Frequencies Observed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679921"/>
                  </a:ext>
                </a:extLst>
              </a:tr>
              <a:tr h="42319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Single Sine wave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829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Single Sine wave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335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Triangle wave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1000, 3000, 5000, 7000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936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Square wave, some noise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1000, 3000, 5000, 7000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71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Single Sine wave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3000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5979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Ramps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1000, 2000, 3000, 4000, 5000, 6000, 7000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978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Single Sine wave, some noise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743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Single Sine wave, more noise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290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Sum of Three Sine Waves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100, 1000, 10000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4031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Product of Two Sine Waves </a:t>
                      </a:r>
                      <a:r>
                        <a:rPr lang="en-US" sz="1600" dirty="0"/>
                        <a:t>(Amplitude Modulation)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900, 1100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8255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Sine of a Sine </a:t>
                      </a:r>
                    </a:p>
                    <a:p>
                      <a:r>
                        <a:rPr lang="en-US" sz="1600" dirty="0"/>
                        <a:t>(Frequency Modulation)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Varies from 0-1000 Hz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8852219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079A324F-1497-6CE1-57E6-2A87BCD239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74" b="5754"/>
          <a:stretch/>
        </p:blipFill>
        <p:spPr>
          <a:xfrm>
            <a:off x="7655013" y="99821"/>
            <a:ext cx="4417540" cy="26804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DD10B6-883F-16F2-31D2-630C6421A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4263" y="2873912"/>
            <a:ext cx="3899040" cy="301379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2F4B06-4D24-BF22-5456-D412109CF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364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179"/>
            <a:ext cx="11430000" cy="1014761"/>
          </a:xfrm>
        </p:spPr>
        <p:txBody>
          <a:bodyPr/>
          <a:lstStyle/>
          <a:p>
            <a:r>
              <a:rPr lang="en-US" dirty="0"/>
              <a:t>Results from Lab Manual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F2A1D03-F6BF-BCB2-0851-EEE5C5FDB0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8953364"/>
              </p:ext>
            </p:extLst>
          </p:nvPr>
        </p:nvGraphicFramePr>
        <p:xfrm>
          <a:off x="455140" y="1451886"/>
          <a:ext cx="5983238" cy="1932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0280">
                  <a:extLst>
                    <a:ext uri="{9D8B030D-6E8A-4147-A177-3AD203B41FA5}">
                      <a16:colId xmlns:a16="http://schemas.microsoft.com/office/drawing/2014/main" val="125178140"/>
                    </a:ext>
                  </a:extLst>
                </a:gridCol>
                <a:gridCol w="2438676">
                  <a:extLst>
                    <a:ext uri="{9D8B030D-6E8A-4147-A177-3AD203B41FA5}">
                      <a16:colId xmlns:a16="http://schemas.microsoft.com/office/drawing/2014/main" val="216207458"/>
                    </a:ext>
                  </a:extLst>
                </a:gridCol>
                <a:gridCol w="2224282">
                  <a:extLst>
                    <a:ext uri="{9D8B030D-6E8A-4147-A177-3AD203B41FA5}">
                      <a16:colId xmlns:a16="http://schemas.microsoft.com/office/drawing/2014/main" val="700925761"/>
                    </a:ext>
                  </a:extLst>
                </a:gridCol>
              </a:tblGrid>
              <a:tr h="4706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 Rate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Peak Frequencies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Aliasing Present?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679921"/>
                  </a:ext>
                </a:extLst>
              </a:tr>
              <a:tr h="42319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5000 S/s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0, 100, 1000 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829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7500 S/s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100, 1000, 2500 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335213"/>
                  </a:ext>
                </a:extLst>
              </a:tr>
              <a:tr h="4982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25000 S/s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100, 1000, 10000 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93664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022D28B7-E220-0BFA-B43C-6E75620492ED}"/>
              </a:ext>
            </a:extLst>
          </p:cNvPr>
          <p:cNvSpPr txBox="1"/>
          <p:nvPr/>
        </p:nvSpPr>
        <p:spPr>
          <a:xfrm>
            <a:off x="455140" y="941144"/>
            <a:ext cx="2391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Aliasing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F5EC9B-A826-3F5A-2EFA-C4CC00BA113D}"/>
              </a:ext>
            </a:extLst>
          </p:cNvPr>
          <p:cNvSpPr txBox="1"/>
          <p:nvPr/>
        </p:nvSpPr>
        <p:spPr>
          <a:xfrm>
            <a:off x="381000" y="3584324"/>
            <a:ext cx="2391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Low-Pass Filter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5A03694-D376-4816-79F1-6AE2DBF8B8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4527453"/>
              </p:ext>
            </p:extLst>
          </p:nvPr>
        </p:nvGraphicFramePr>
        <p:xfrm>
          <a:off x="455142" y="4196870"/>
          <a:ext cx="9831858" cy="19336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86377">
                  <a:extLst>
                    <a:ext uri="{9D8B030D-6E8A-4147-A177-3AD203B41FA5}">
                      <a16:colId xmlns:a16="http://schemas.microsoft.com/office/drawing/2014/main" val="125178140"/>
                    </a:ext>
                  </a:extLst>
                </a:gridCol>
                <a:gridCol w="5845481">
                  <a:extLst>
                    <a:ext uri="{9D8B030D-6E8A-4147-A177-3AD203B41FA5}">
                      <a16:colId xmlns:a16="http://schemas.microsoft.com/office/drawing/2014/main" val="700925761"/>
                    </a:ext>
                  </a:extLst>
                </a:gridCol>
              </a:tblGrid>
              <a:tr h="47065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Cutoff 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Effects of the Filter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679921"/>
                  </a:ext>
                </a:extLst>
              </a:tr>
              <a:tr h="42319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5000 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Cutoff frequency was slowly lowered until the highest frequency was unnoticeable.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 5kHz low-pass filter was needed to eliminate a 10kHz sine wave.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It has a slight impact on two other lower frequencies.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829985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3D1AE652-262C-3684-8B71-3014B41429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855"/>
          <a:stretch/>
        </p:blipFill>
        <p:spPr>
          <a:xfrm>
            <a:off x="7483286" y="1202066"/>
            <a:ext cx="4203498" cy="2758585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67DCAF-0374-07AB-348D-43D6BF066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773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440CB7-1E29-9893-FCEB-9947FCBE1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179"/>
            <a:ext cx="11430000" cy="1014761"/>
          </a:xfrm>
        </p:spPr>
        <p:txBody>
          <a:bodyPr/>
          <a:lstStyle/>
          <a:p>
            <a:r>
              <a:rPr lang="en-US" dirty="0"/>
              <a:t>Relative Responses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38E6F2-9D5B-FD8C-67CC-CBB404B86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5789"/>
            <a:ext cx="5945972" cy="35703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8FD7CB-798B-3740-6690-E9102EF5DC67}"/>
              </a:ext>
            </a:extLst>
          </p:cNvPr>
          <p:cNvSpPr txBox="1"/>
          <p:nvPr/>
        </p:nvSpPr>
        <p:spPr>
          <a:xfrm>
            <a:off x="504356" y="1270485"/>
            <a:ext cx="5468289" cy="2087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2" indent="-342900">
              <a:spcBef>
                <a:spcPts val="10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j-lt"/>
                <a:cs typeface="Arial" panose="020B0604020202020204" pitchFamily="34" charset="0"/>
              </a:rPr>
              <a:t>The responsiveness of the microphone was compared the directly measured using aux cable</a:t>
            </a:r>
          </a:p>
          <a:p>
            <a:pPr marL="342900" lvl="2" indent="-342900">
              <a:spcBef>
                <a:spcPts val="10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cs typeface="Arial" panose="020B0604020202020204" pitchFamily="34" charset="0"/>
              </a:rPr>
              <a:t>Five frequencies were measured</a:t>
            </a:r>
          </a:p>
          <a:p>
            <a:pPr marL="342900" lvl="2" indent="-342900">
              <a:spcBef>
                <a:spcPts val="10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j-lt"/>
                <a:cs typeface="Arial" panose="020B0604020202020204" pitchFamily="34" charset="0"/>
              </a:rPr>
              <a:t>The lower relative response at 1kHz meant the microphone responded weakly to this range of frequencies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D9F3A65B-9891-BEF7-542D-3C8296824A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5793826"/>
              </p:ext>
            </p:extLst>
          </p:nvPr>
        </p:nvGraphicFramePr>
        <p:xfrm>
          <a:off x="540306" y="3873566"/>
          <a:ext cx="5555694" cy="2218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1898">
                  <a:extLst>
                    <a:ext uri="{9D8B030D-6E8A-4147-A177-3AD203B41FA5}">
                      <a16:colId xmlns:a16="http://schemas.microsoft.com/office/drawing/2014/main" val="1585083551"/>
                    </a:ext>
                  </a:extLst>
                </a:gridCol>
                <a:gridCol w="1851898">
                  <a:extLst>
                    <a:ext uri="{9D8B030D-6E8A-4147-A177-3AD203B41FA5}">
                      <a16:colId xmlns:a16="http://schemas.microsoft.com/office/drawing/2014/main" val="2239274659"/>
                    </a:ext>
                  </a:extLst>
                </a:gridCol>
                <a:gridCol w="1851898">
                  <a:extLst>
                    <a:ext uri="{9D8B030D-6E8A-4147-A177-3AD203B41FA5}">
                      <a16:colId xmlns:a16="http://schemas.microsoft.com/office/drawing/2014/main" val="1525682282"/>
                    </a:ext>
                  </a:extLst>
                </a:gridCol>
              </a:tblGrid>
              <a:tr h="44377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Directly Measured Power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Microphone-Recorded Power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Response Ratio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03991120"/>
                  </a:ext>
                </a:extLst>
              </a:tr>
              <a:tr h="3549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0.255766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0.151369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0.591826122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31115571"/>
                  </a:ext>
                </a:extLst>
              </a:tr>
              <a:tr h="3549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0.30507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0.929423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3.046589307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78357405"/>
                  </a:ext>
                </a:extLst>
              </a:tr>
              <a:tr h="3549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0.30409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0.45028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1.480745832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02215431"/>
                  </a:ext>
                </a:extLst>
              </a:tr>
              <a:tr h="3549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0.304991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1.179711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3.868019056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64053427"/>
                  </a:ext>
                </a:extLst>
              </a:tr>
              <a:tr h="3549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0.300181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0.877161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2.922106995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38908002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A7ECB0-7F0D-FC8F-16BB-B9FF2C8E9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848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95E042A-48F0-47CE-AC4D-46C492F81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 Data and Data Reduction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961790-E445-4203-864B-BDB34A5C8C44}"/>
              </a:ext>
            </a:extLst>
          </p:cNvPr>
          <p:cNvSpPr txBox="1"/>
          <p:nvPr/>
        </p:nvSpPr>
        <p:spPr>
          <a:xfrm>
            <a:off x="8108244" y="1535706"/>
            <a:ext cx="1111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0" dirty="0"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Roboto" panose="02000000000000000000" pitchFamily="2" charset="0"/>
              </a:rPr>
              <a:t>Title</a:t>
            </a:r>
            <a:endParaRPr lang="en-US" sz="2000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Roboto" panose="02000000000000000000" pitchFamily="2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B56000A-04B3-CAFA-A37D-8E8B7DE9C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539" y="1215483"/>
            <a:ext cx="6494206" cy="329600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EB374FC1-8D13-D3F4-05E7-D71F4BE96E36}"/>
              </a:ext>
            </a:extLst>
          </p:cNvPr>
          <p:cNvSpPr txBox="1"/>
          <p:nvPr/>
        </p:nvSpPr>
        <p:spPr>
          <a:xfrm>
            <a:off x="595778" y="1215483"/>
            <a:ext cx="476698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 high-pass filter was used to cut off the peak near 0 Hz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The guitar’s lowest possible note was used to figure out the cutoff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Possibly pink noise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1950A65D-0B12-B931-416D-DECF11441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20" y="2901541"/>
            <a:ext cx="5161430" cy="3299565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B51B31AA-1EB9-34CD-4C60-C12B08630BE3}"/>
              </a:ext>
            </a:extLst>
          </p:cNvPr>
          <p:cNvSpPr txBox="1"/>
          <p:nvPr/>
        </p:nvSpPr>
        <p:spPr>
          <a:xfrm>
            <a:off x="5701552" y="4807759"/>
            <a:ext cx="6370192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Data from GTAE Simple DAQ was stored in a text file, and Excel was used to plot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for axis scaling, while there were peaks at higher frequencies, the highest note on guitar was used as a limit.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9E7075-26A9-3E00-EC39-61972D94B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766395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Page">
  <a:themeElements>
    <a:clrScheme name="Custom 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64CCC9"/>
      </a:accent2>
      <a:accent3>
        <a:srgbClr val="A3D233"/>
      </a:accent3>
      <a:accent4>
        <a:srgbClr val="EAAA00"/>
      </a:accent4>
      <a:accent5>
        <a:srgbClr val="008C95"/>
      </a:accent5>
      <a:accent6>
        <a:srgbClr val="7800FF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Dividers">
  <a:themeElements>
    <a:clrScheme name="GA Tech 202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EAAA00"/>
      </a:accent1>
      <a:accent2>
        <a:srgbClr val="64CCC9"/>
      </a:accent2>
      <a:accent3>
        <a:srgbClr val="A3D233"/>
      </a:accent3>
      <a:accent4>
        <a:srgbClr val="7800FF"/>
      </a:accent4>
      <a:accent5>
        <a:srgbClr val="008C95"/>
      </a:accent5>
      <a:accent6>
        <a:srgbClr val="E04F38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3.xml><?xml version="1.0" encoding="utf-8"?>
<a:theme xmlns:a="http://schemas.openxmlformats.org/drawingml/2006/main" name="Content Page">
  <a:themeElements>
    <a:clrScheme name="GT Theme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003057"/>
      </a:accent2>
      <a:accent3>
        <a:srgbClr val="54585A"/>
      </a:accent3>
      <a:accent4>
        <a:srgbClr val="D6DBD4"/>
      </a:accent4>
      <a:accent5>
        <a:srgbClr val="F9F6E5"/>
      </a:accent5>
      <a:accent6>
        <a:srgbClr val="EAAA0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TotalTime>12148</TotalTime>
  <Words>1607</Words>
  <Application>Microsoft Office PowerPoint</Application>
  <PresentationFormat>Widescreen</PresentationFormat>
  <Paragraphs>218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Roboto Slab</vt:lpstr>
      <vt:lpstr>Cambria Math</vt:lpstr>
      <vt:lpstr>Roboto</vt:lpstr>
      <vt:lpstr>Calibri</vt:lpstr>
      <vt:lpstr>Arial</vt:lpstr>
      <vt:lpstr>Title Page</vt:lpstr>
      <vt:lpstr>Dividers</vt:lpstr>
      <vt:lpstr>Content Page</vt:lpstr>
      <vt:lpstr>Understanding Frequency Ratios between Musical Intervals</vt:lpstr>
      <vt:lpstr>Introduction</vt:lpstr>
      <vt:lpstr>Introduction</vt:lpstr>
      <vt:lpstr>Approach</vt:lpstr>
      <vt:lpstr>Approach</vt:lpstr>
      <vt:lpstr>Results from Lab Manual </vt:lpstr>
      <vt:lpstr>Results from Lab Manual </vt:lpstr>
      <vt:lpstr>Relative Responses</vt:lpstr>
      <vt:lpstr>Raw Data and Data Reduction</vt:lpstr>
      <vt:lpstr>Raw Data and Data Reduction</vt:lpstr>
      <vt:lpstr>Results from Experiment</vt:lpstr>
      <vt:lpstr>Results from Experiment</vt:lpstr>
      <vt:lpstr>Conclusion</vt:lpstr>
      <vt:lpstr>References</vt:lpstr>
    </vt:vector>
  </TitlesOfParts>
  <Company>Georgia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 and Charts  Style Guide</dc:title>
  <dc:creator>Perez, Raul N</dc:creator>
  <cp:lastModifiedBy>Hiroshi Wang</cp:lastModifiedBy>
  <cp:revision>44</cp:revision>
  <dcterms:created xsi:type="dcterms:W3CDTF">2022-08-24T13:02:54Z</dcterms:created>
  <dcterms:modified xsi:type="dcterms:W3CDTF">2023-11-26T21:25:59Z</dcterms:modified>
</cp:coreProperties>
</file>

<file path=docProps/thumbnail.jpeg>
</file>